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62" r:id="rId3"/>
    <p:sldId id="274" r:id="rId4"/>
    <p:sldId id="280" r:id="rId5"/>
    <p:sldId id="284" r:id="rId6"/>
    <p:sldId id="285" r:id="rId7"/>
    <p:sldId id="286" r:id="rId8"/>
    <p:sldId id="287" r:id="rId9"/>
    <p:sldId id="290" r:id="rId10"/>
    <p:sldId id="291" r:id="rId11"/>
    <p:sldId id="304" r:id="rId12"/>
    <p:sldId id="305" r:id="rId13"/>
    <p:sldId id="306" r:id="rId14"/>
    <p:sldId id="310" r:id="rId15"/>
    <p:sldId id="307" r:id="rId16"/>
    <p:sldId id="308" r:id="rId17"/>
    <p:sldId id="311" r:id="rId18"/>
    <p:sldId id="309" r:id="rId19"/>
    <p:sldId id="312" r:id="rId20"/>
    <p:sldId id="313" r:id="rId21"/>
    <p:sldId id="314" r:id="rId22"/>
    <p:sldId id="315" r:id="rId23"/>
    <p:sldId id="316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4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havo 4.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750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>
          <a:xfrm>
            <a:off x="1335505" y="144379"/>
            <a:ext cx="7398921" cy="1492335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1.6 Enkelvoudige interest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335505" y="1118937"/>
            <a:ext cx="9081671" cy="5550151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nl-NL" altLang="nl-NL" sz="2500" dirty="0"/>
              <a:t>Interest wordt berekend over de hoofdsom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nl-NL" altLang="nl-NL" sz="2500" dirty="0"/>
              <a:t>Interest verkregen uit eerdere jaren wordt geen interest over gerekend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nl-NL" altLang="nl-NL" sz="25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nl-NL" altLang="nl-NL" sz="2500" dirty="0"/>
              <a:t>Formule eindwaarde: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nl-NL" altLang="nl-NL" sz="2500" dirty="0" err="1"/>
              <a:t>K</a:t>
            </a:r>
            <a:r>
              <a:rPr lang="nl-NL" altLang="nl-NL" sz="2500" baseline="-25000" dirty="0" err="1" smtClean="0"/>
              <a:t>n</a:t>
            </a:r>
            <a:r>
              <a:rPr lang="nl-NL" altLang="nl-NL" sz="2500" dirty="0" smtClean="0"/>
              <a:t> = </a:t>
            </a:r>
            <a:r>
              <a:rPr lang="nl-NL" altLang="nl-NL" sz="2500" dirty="0"/>
              <a:t>K</a:t>
            </a:r>
            <a:r>
              <a:rPr lang="nl-NL" altLang="nl-NL" sz="2500" baseline="-25000" dirty="0" smtClean="0"/>
              <a:t>0</a:t>
            </a:r>
            <a:r>
              <a:rPr lang="nl-NL" altLang="nl-NL" sz="2500" dirty="0" smtClean="0"/>
              <a:t> + n*(</a:t>
            </a:r>
            <a:r>
              <a:rPr lang="nl-NL" altLang="nl-NL" sz="2500" dirty="0"/>
              <a:t>K</a:t>
            </a:r>
            <a:r>
              <a:rPr lang="nl-NL" altLang="nl-NL" sz="2500" baseline="-25000" dirty="0" smtClean="0"/>
              <a:t>0</a:t>
            </a:r>
            <a:r>
              <a:rPr lang="nl-NL" altLang="nl-NL" sz="2500" dirty="0" smtClean="0"/>
              <a:t>* p/100)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nl-NL" altLang="nl-NL" sz="2500" dirty="0"/>
              <a:t>K</a:t>
            </a:r>
            <a:r>
              <a:rPr lang="nl-NL" altLang="nl-NL" sz="2500" baseline="-25000" dirty="0" smtClean="0"/>
              <a:t>0</a:t>
            </a:r>
            <a:r>
              <a:rPr lang="nl-NL" altLang="nl-NL" sz="2500" dirty="0" smtClean="0"/>
              <a:t> = Beginwaarde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nl-NL" altLang="nl-NL" sz="2500" dirty="0" err="1"/>
              <a:t>K</a:t>
            </a:r>
            <a:r>
              <a:rPr lang="nl-NL" altLang="nl-NL" sz="2500" baseline="-25000" dirty="0" err="1" smtClean="0"/>
              <a:t>n</a:t>
            </a:r>
            <a:r>
              <a:rPr lang="nl-NL" altLang="nl-NL" sz="2500" dirty="0" smtClean="0"/>
              <a:t> = Eindwaarde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nl-NL" altLang="nl-NL" sz="2500" dirty="0" smtClean="0"/>
              <a:t>N = aantal perioden (half jaar is ½ periode) (5 maanden is 5/12 periode).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nl-NL" altLang="nl-NL" sz="2500" dirty="0" smtClean="0"/>
              <a:t>P = interestpercentage</a:t>
            </a:r>
          </a:p>
        </p:txBody>
      </p:sp>
    </p:spTree>
    <p:extLst>
      <p:ext uri="{BB962C8B-B14F-4D97-AF65-F5344CB8AC3E}">
        <p14:creationId xmlns:p14="http://schemas.microsoft.com/office/powerpoint/2010/main" val="1398378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7832" y="276726"/>
            <a:ext cx="8576170" cy="1653674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3453" y="950495"/>
            <a:ext cx="8720549" cy="4982583"/>
          </a:xfrm>
        </p:spPr>
        <p:txBody>
          <a:bodyPr>
            <a:noAutofit/>
          </a:bodyPr>
          <a:lstStyle/>
          <a:p>
            <a:r>
              <a:rPr lang="nl-NL" sz="2500" dirty="0" smtClean="0"/>
              <a:t>Met een aflossingsplan hebben we een overzicht van onze schuldrest/interest/aflossing/</a:t>
            </a:r>
            <a:r>
              <a:rPr lang="nl-NL" sz="2500" dirty="0" err="1" smtClean="0"/>
              <a:t>annuiteit</a:t>
            </a:r>
            <a:r>
              <a:rPr lang="nl-NL" sz="2500" dirty="0" smtClean="0"/>
              <a:t>/nettolasten/schuldrest einde jaar.</a:t>
            </a:r>
            <a:endParaRPr lang="nl-NL" sz="2500" b="1" dirty="0"/>
          </a:p>
          <a:p>
            <a:r>
              <a:rPr lang="nl-NL" sz="2500" dirty="0" smtClean="0"/>
              <a:t>Een ondernemer heeft over alle interest belastingvoordeel (tenslotte verlaagt het zijn inkomen), voor gewone burgers alleen de interest van de hypothecaire lening.</a:t>
            </a:r>
          </a:p>
          <a:p>
            <a:r>
              <a:rPr lang="nl-NL" sz="2500" dirty="0" smtClean="0"/>
              <a:t>Zichtbaar dat bij een annuïteitenlening de netto lasten stijgen aangezien het termijnbedrag hetzelfde blijft maar het belastingvoordeel steeds lager wordt.</a:t>
            </a:r>
          </a:p>
          <a:p>
            <a:r>
              <a:rPr lang="nl-NL" sz="2500" dirty="0" smtClean="0"/>
              <a:t>Bij een lineaire lening worden de netto lasten steeds lager aangezien er steeds minder interest betaald moet worden (hierdoor ook iets minder belastingvoordeel)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112990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576138" y="214314"/>
            <a:ext cx="9091864" cy="1462087"/>
          </a:xfrm>
        </p:spPr>
        <p:txBody>
          <a:bodyPr/>
          <a:lstStyle/>
          <a:p>
            <a:pPr eaLnBrk="1" hangingPunct="1"/>
            <a:r>
              <a:rPr lang="nl-NL" altLang="nl-NL" sz="4000" dirty="0"/>
              <a:t>1.7 Eindwaarde Samengestelde interest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95600" y="2017713"/>
            <a:ext cx="7772400" cy="41148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nl-NL" altLang="nl-NL" sz="2500" u="sng" dirty="0" smtClean="0"/>
              <a:t>Formule:</a:t>
            </a:r>
          </a:p>
          <a:p>
            <a:pPr eaLnBrk="1" hangingPunct="1">
              <a:buFontTx/>
              <a:buNone/>
            </a:pPr>
            <a:r>
              <a:rPr lang="nl-NL" altLang="nl-NL" sz="2500" dirty="0" err="1" smtClean="0"/>
              <a:t>K</a:t>
            </a:r>
            <a:r>
              <a:rPr lang="nl-NL" altLang="nl-NL" sz="2500" baseline="-25000" dirty="0" err="1"/>
              <a:t>n</a:t>
            </a:r>
            <a:r>
              <a:rPr lang="nl-NL" altLang="nl-NL" sz="2500" dirty="0" smtClean="0"/>
              <a:t> = K</a:t>
            </a:r>
            <a:r>
              <a:rPr lang="nl-NL" altLang="nl-NL" sz="2500" baseline="-25000" dirty="0"/>
              <a:t>0</a:t>
            </a:r>
            <a:r>
              <a:rPr lang="nl-NL" altLang="nl-NL" sz="2500" dirty="0" smtClean="0"/>
              <a:t> * (1 + p/100)</a:t>
            </a:r>
            <a:r>
              <a:rPr lang="nl-NL" altLang="nl-NL" sz="2500" baseline="30000" dirty="0"/>
              <a:t>n</a:t>
            </a:r>
          </a:p>
          <a:p>
            <a:pPr eaLnBrk="1" hangingPunct="1">
              <a:buFontTx/>
              <a:buNone/>
            </a:pPr>
            <a:endParaRPr lang="nl-NL" altLang="nl-NL" sz="2500" baseline="30000" dirty="0"/>
          </a:p>
          <a:p>
            <a:pPr eaLnBrk="1" hangingPunct="1">
              <a:buFontTx/>
              <a:buNone/>
            </a:pPr>
            <a:r>
              <a:rPr lang="nl-NL" altLang="nl-NL" sz="2500" dirty="0" err="1" smtClean="0"/>
              <a:t>K</a:t>
            </a:r>
            <a:r>
              <a:rPr lang="nl-NL" altLang="nl-NL" sz="2500" baseline="-25000" dirty="0" err="1"/>
              <a:t>n</a:t>
            </a:r>
            <a:r>
              <a:rPr lang="nl-NL" altLang="nl-NL" sz="2500" baseline="-25000" dirty="0"/>
              <a:t> </a:t>
            </a:r>
            <a:r>
              <a:rPr lang="nl-NL" altLang="nl-NL" sz="2500" dirty="0" smtClean="0"/>
              <a:t>= eindwaarde van een kapitaal</a:t>
            </a:r>
          </a:p>
          <a:p>
            <a:pPr eaLnBrk="1" hangingPunct="1">
              <a:buFontTx/>
              <a:buNone/>
            </a:pPr>
            <a:r>
              <a:rPr lang="nl-NL" altLang="nl-NL" sz="2500" dirty="0" smtClean="0"/>
              <a:t>K</a:t>
            </a:r>
            <a:r>
              <a:rPr lang="nl-NL" altLang="nl-NL" sz="2500" baseline="-25000" dirty="0"/>
              <a:t>0</a:t>
            </a:r>
            <a:r>
              <a:rPr lang="nl-NL" altLang="nl-NL" sz="2500" dirty="0" smtClean="0"/>
              <a:t> = beginwaarde van een kapitaal</a:t>
            </a:r>
          </a:p>
          <a:p>
            <a:pPr eaLnBrk="1" hangingPunct="1">
              <a:buFontTx/>
              <a:buNone/>
            </a:pPr>
            <a:r>
              <a:rPr lang="nl-NL" altLang="nl-NL" sz="2500" dirty="0" smtClean="0"/>
              <a:t>N = aantal perioden</a:t>
            </a:r>
          </a:p>
          <a:p>
            <a:pPr eaLnBrk="1" hangingPunct="1">
              <a:buFontTx/>
              <a:buNone/>
            </a:pPr>
            <a:r>
              <a:rPr lang="nl-NL" altLang="nl-NL" sz="2500" dirty="0" smtClean="0"/>
              <a:t>P = interestpercentage</a:t>
            </a:r>
          </a:p>
          <a:p>
            <a:pPr eaLnBrk="1" hangingPunct="1"/>
            <a:endParaRPr lang="nl-NL" alt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308822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opgave 18 en 19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339834" cy="398754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7 minuten de tijd.</a:t>
            </a:r>
          </a:p>
          <a:p>
            <a:r>
              <a:rPr lang="nl-NL" sz="2500" dirty="0" smtClean="0"/>
              <a:t>Maak gebruik van de eerder gegeven formule.</a:t>
            </a:r>
          </a:p>
          <a:p>
            <a:r>
              <a:rPr lang="nl-NL" sz="2500" dirty="0" smtClean="0"/>
              <a:t>Lees 1.8 als je eerder klaar bent.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544838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0407"/>
          <a:stretch/>
        </p:blipFill>
        <p:spPr>
          <a:xfrm>
            <a:off x="0" y="0"/>
            <a:ext cx="12192000" cy="84221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1730"/>
          <a:stretch/>
        </p:blipFill>
        <p:spPr>
          <a:xfrm>
            <a:off x="0" y="0"/>
            <a:ext cx="12192000" cy="121518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3613"/>
          <a:stretch/>
        </p:blipFill>
        <p:spPr>
          <a:xfrm>
            <a:off x="0" y="0"/>
            <a:ext cx="12192000" cy="156410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1220"/>
          <a:stretch/>
        </p:blipFill>
        <p:spPr>
          <a:xfrm>
            <a:off x="0" y="0"/>
            <a:ext cx="12192000" cy="252663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0787"/>
          <a:stretch/>
        </p:blipFill>
        <p:spPr>
          <a:xfrm>
            <a:off x="0" y="0"/>
            <a:ext cx="12192000" cy="3404937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1270"/>
          <a:stretch/>
        </p:blipFill>
        <p:spPr>
          <a:xfrm>
            <a:off x="0" y="0"/>
            <a:ext cx="12192000" cy="381401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29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73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576138" y="214314"/>
            <a:ext cx="9091864" cy="1462087"/>
          </a:xfrm>
        </p:spPr>
        <p:txBody>
          <a:bodyPr/>
          <a:lstStyle/>
          <a:p>
            <a:pPr eaLnBrk="1" hangingPunct="1"/>
            <a:r>
              <a:rPr lang="nl-NL" altLang="nl-NL" sz="4000" dirty="0"/>
              <a:t>1.7 Eindwaarde Samengestelde interest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017713"/>
            <a:ext cx="8253663" cy="4114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nl-NL" altLang="nl-NL" sz="2500" u="sng" dirty="0" smtClean="0"/>
              <a:t>Formule:</a:t>
            </a:r>
          </a:p>
          <a:p>
            <a:pPr eaLnBrk="1" hangingPunct="1">
              <a:buFontTx/>
              <a:buNone/>
            </a:pPr>
            <a:r>
              <a:rPr lang="nl-NL" altLang="nl-NL" sz="2500" dirty="0" err="1" smtClean="0"/>
              <a:t>K</a:t>
            </a:r>
            <a:r>
              <a:rPr lang="nl-NL" altLang="nl-NL" sz="2500" baseline="-25000" dirty="0" err="1"/>
              <a:t>n</a:t>
            </a:r>
            <a:r>
              <a:rPr lang="nl-NL" altLang="nl-NL" sz="2500" dirty="0" smtClean="0"/>
              <a:t> = K</a:t>
            </a:r>
            <a:r>
              <a:rPr lang="nl-NL" altLang="nl-NL" sz="2500" baseline="-25000" dirty="0"/>
              <a:t>0</a:t>
            </a:r>
            <a:r>
              <a:rPr lang="nl-NL" altLang="nl-NL" sz="2500" dirty="0" smtClean="0"/>
              <a:t> * (1 + p/100)</a:t>
            </a:r>
            <a:r>
              <a:rPr lang="nl-NL" altLang="nl-NL" sz="2500" baseline="30000" dirty="0"/>
              <a:t>n</a:t>
            </a:r>
          </a:p>
          <a:p>
            <a:pPr eaLnBrk="1" hangingPunct="1">
              <a:buFontTx/>
              <a:buNone/>
            </a:pPr>
            <a:endParaRPr lang="nl-NL" altLang="nl-NL" sz="2500" baseline="30000" dirty="0"/>
          </a:p>
          <a:p>
            <a:pPr eaLnBrk="1" hangingPunct="1">
              <a:buFontTx/>
              <a:buNone/>
            </a:pPr>
            <a:r>
              <a:rPr lang="nl-NL" altLang="nl-NL" sz="2500" dirty="0" err="1" smtClean="0"/>
              <a:t>K</a:t>
            </a:r>
            <a:r>
              <a:rPr lang="nl-NL" altLang="nl-NL" sz="2500" baseline="-25000" dirty="0" err="1"/>
              <a:t>n</a:t>
            </a:r>
            <a:r>
              <a:rPr lang="nl-NL" altLang="nl-NL" sz="2500" baseline="-25000" dirty="0"/>
              <a:t> </a:t>
            </a:r>
            <a:r>
              <a:rPr lang="nl-NL" altLang="nl-NL" sz="2500" dirty="0" smtClean="0"/>
              <a:t>= eindwaarde van een kapitaal</a:t>
            </a:r>
          </a:p>
          <a:p>
            <a:pPr eaLnBrk="1" hangingPunct="1">
              <a:buFontTx/>
              <a:buNone/>
            </a:pPr>
            <a:r>
              <a:rPr lang="nl-NL" altLang="nl-NL" sz="2500" dirty="0" smtClean="0"/>
              <a:t>K</a:t>
            </a:r>
            <a:r>
              <a:rPr lang="nl-NL" altLang="nl-NL" sz="2500" baseline="-25000" dirty="0"/>
              <a:t>0</a:t>
            </a:r>
            <a:r>
              <a:rPr lang="nl-NL" altLang="nl-NL" sz="2500" dirty="0" smtClean="0"/>
              <a:t> = beginwaarde van een kapitaal</a:t>
            </a:r>
          </a:p>
          <a:p>
            <a:pPr eaLnBrk="1" hangingPunct="1">
              <a:buFontTx/>
              <a:buNone/>
            </a:pPr>
            <a:r>
              <a:rPr lang="nl-NL" altLang="nl-NL" sz="2500" dirty="0" smtClean="0"/>
              <a:t>N = aantal perioden</a:t>
            </a:r>
          </a:p>
          <a:p>
            <a:pPr eaLnBrk="1" hangingPunct="1">
              <a:buFontTx/>
              <a:buNone/>
            </a:pPr>
            <a:r>
              <a:rPr lang="nl-NL" altLang="nl-NL" sz="2500" dirty="0" smtClean="0"/>
              <a:t>P = </a:t>
            </a:r>
            <a:r>
              <a:rPr lang="nl-NL" altLang="nl-NL" sz="2500" dirty="0" smtClean="0"/>
              <a:t>interestpercentage</a:t>
            </a:r>
          </a:p>
          <a:p>
            <a:pPr eaLnBrk="1" hangingPunct="1">
              <a:buFontTx/>
              <a:buNone/>
            </a:pPr>
            <a:endParaRPr lang="nl-NL" altLang="nl-NL" sz="2500" dirty="0"/>
          </a:p>
          <a:p>
            <a:pPr eaLnBrk="1" hangingPunct="1">
              <a:buFontTx/>
              <a:buNone/>
            </a:pPr>
            <a:r>
              <a:rPr lang="nl-NL" altLang="nl-NL" sz="2500" dirty="0" smtClean="0"/>
              <a:t>N staat voor aantal periode, stel je krijgt 1% rente per week, en je wilt de rente per jaar berekenen vul je voor N 52 in. Gaan we mee oefenen.</a:t>
            </a:r>
            <a:endParaRPr lang="nl-NL" altLang="nl-NL" sz="2500" dirty="0" smtClean="0"/>
          </a:p>
          <a:p>
            <a:pPr eaLnBrk="1" hangingPunct="1"/>
            <a:endParaRPr lang="nl-NL" alt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74558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opgave 20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339834" cy="3987548"/>
          </a:xfrm>
        </p:spPr>
        <p:txBody>
          <a:bodyPr>
            <a:normAutofit/>
          </a:bodyPr>
          <a:lstStyle/>
          <a:p>
            <a:r>
              <a:rPr lang="nl-NL" sz="2500" dirty="0"/>
              <a:t>5</a:t>
            </a:r>
            <a:r>
              <a:rPr lang="nl-NL" sz="2500" dirty="0" smtClean="0"/>
              <a:t> minuten de tijd.</a:t>
            </a:r>
          </a:p>
          <a:p>
            <a:r>
              <a:rPr lang="nl-NL" sz="2500" dirty="0" smtClean="0"/>
              <a:t>Maak gebruik van de eerder gegeven formule.</a:t>
            </a:r>
          </a:p>
          <a:p>
            <a:r>
              <a:rPr lang="nl-NL" sz="2500" dirty="0" smtClean="0"/>
              <a:t>Lees 1.9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18530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7215"/>
          <a:stretch/>
        </p:blipFill>
        <p:spPr>
          <a:xfrm>
            <a:off x="0" y="0"/>
            <a:ext cx="12192000" cy="191302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4019"/>
          <a:stretch/>
        </p:blipFill>
        <p:spPr>
          <a:xfrm>
            <a:off x="0" y="0"/>
            <a:ext cx="12192000" cy="268304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8554"/>
          <a:stretch/>
        </p:blipFill>
        <p:spPr>
          <a:xfrm>
            <a:off x="0" y="0"/>
            <a:ext cx="12192000" cy="358541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1646"/>
          <a:stretch/>
        </p:blipFill>
        <p:spPr>
          <a:xfrm>
            <a:off x="0" y="0"/>
            <a:ext cx="12192000" cy="45720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835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04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worden de meeste fouten gemaakt?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sz="2500" dirty="0" smtClean="0"/>
              <a:t>Het aantal periodes wordt niet goed geteld, helemaal als we straks gaan zien dat:</a:t>
            </a:r>
          </a:p>
          <a:p>
            <a:r>
              <a:rPr lang="nl-NL" sz="2500" dirty="0" smtClean="0"/>
              <a:t>Er tussentijds wordt afgelost.</a:t>
            </a:r>
          </a:p>
          <a:p>
            <a:r>
              <a:rPr lang="nl-NL" sz="2500" dirty="0" smtClean="0"/>
              <a:t>Tussentijds de rente veranderd.</a:t>
            </a:r>
          </a:p>
          <a:p>
            <a:r>
              <a:rPr lang="nl-NL" sz="2500" dirty="0" smtClean="0"/>
              <a:t>Als we vooraf of achteraf gaan betalen.</a:t>
            </a:r>
          </a:p>
          <a:p>
            <a:endParaRPr lang="nl-NL" sz="2500" dirty="0" smtClean="0"/>
          </a:p>
          <a:p>
            <a:r>
              <a:rPr lang="nl-NL" sz="2500" dirty="0" smtClean="0"/>
              <a:t>Oplossing het maken van een tijdlijn (zichtbaar bladzijde 15)</a:t>
            </a:r>
          </a:p>
          <a:p>
            <a:r>
              <a:rPr lang="nl-NL" sz="2500" dirty="0" smtClean="0"/>
              <a:t>Ja! Kost wat meer tijd, nee! Het is niet overbodig.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08111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opgave 21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339834" cy="3987548"/>
          </a:xfrm>
        </p:spPr>
        <p:txBody>
          <a:bodyPr>
            <a:normAutofit/>
          </a:bodyPr>
          <a:lstStyle/>
          <a:p>
            <a:r>
              <a:rPr lang="nl-NL" sz="2500" dirty="0"/>
              <a:t>5</a:t>
            </a:r>
            <a:r>
              <a:rPr lang="nl-NL" sz="2500" dirty="0" smtClean="0"/>
              <a:t> minuten de tijd.</a:t>
            </a:r>
          </a:p>
          <a:p>
            <a:r>
              <a:rPr lang="nl-NL" sz="2500" dirty="0" smtClean="0"/>
              <a:t>Maak gebruik van de eerder gegeven formule.</a:t>
            </a:r>
          </a:p>
          <a:p>
            <a:r>
              <a:rPr lang="nl-NL" sz="2500" dirty="0" smtClean="0"/>
              <a:t>Maak opgave 22 (is tevens HW).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923329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Terugblik vorige les.</a:t>
            </a:r>
          </a:p>
          <a:p>
            <a:r>
              <a:rPr lang="nl-NL" sz="2500" dirty="0" smtClean="0"/>
              <a:t>Eindwaarde samengestelde interest.</a:t>
            </a:r>
          </a:p>
          <a:p>
            <a:r>
              <a:rPr lang="nl-NL" sz="2500" dirty="0" smtClean="0"/>
              <a:t>De perioden.</a:t>
            </a:r>
          </a:p>
          <a:p>
            <a:r>
              <a:rPr lang="nl-NL" sz="2500" dirty="0" smtClean="0"/>
              <a:t>De tijdlijn.</a:t>
            </a:r>
          </a:p>
          <a:p>
            <a:r>
              <a:rPr lang="nl-NL" sz="2500" dirty="0" smtClean="0"/>
              <a:t>Opgaves 18 t/m 22.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9834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72955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b="56573"/>
          <a:stretch/>
        </p:blipFill>
        <p:spPr>
          <a:xfrm>
            <a:off x="0" y="2616047"/>
            <a:ext cx="12192000" cy="125812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16046"/>
            <a:ext cx="12192000" cy="2897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1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opgave 22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339834" cy="398754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</a:t>
            </a:r>
            <a:r>
              <a:rPr lang="nl-NL" sz="2500" dirty="0" smtClean="0"/>
              <a:t> minuten de tijd.</a:t>
            </a:r>
          </a:p>
          <a:p>
            <a:r>
              <a:rPr lang="nl-NL" sz="2500" dirty="0" smtClean="0"/>
              <a:t>Maak gebruik van de eerder gegeven formule.</a:t>
            </a:r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Ovaal 11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Ovaal 12"/>
          <p:cNvSpPr/>
          <p:nvPr/>
        </p:nvSpPr>
        <p:spPr>
          <a:xfrm>
            <a:off x="5285929" y="228407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1175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5662"/>
          <a:stretch/>
        </p:blipFill>
        <p:spPr>
          <a:xfrm>
            <a:off x="0" y="111919"/>
            <a:ext cx="9841832" cy="165672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4731"/>
          <a:stretch/>
        </p:blipFill>
        <p:spPr>
          <a:xfrm>
            <a:off x="0" y="111919"/>
            <a:ext cx="9841832" cy="376224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9605"/>
          <a:stretch/>
        </p:blipFill>
        <p:spPr>
          <a:xfrm>
            <a:off x="0" y="111919"/>
            <a:ext cx="9841832" cy="411116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t="1" b="12031"/>
          <a:stretch/>
        </p:blipFill>
        <p:spPr>
          <a:xfrm>
            <a:off x="0" y="111919"/>
            <a:ext cx="9841832" cy="598809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1919"/>
            <a:ext cx="9841832" cy="680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412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2029"/>
          <a:stretch/>
        </p:blipFill>
        <p:spPr>
          <a:xfrm>
            <a:off x="0" y="0"/>
            <a:ext cx="9156032" cy="191302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7456"/>
          <a:stretch/>
        </p:blipFill>
        <p:spPr>
          <a:xfrm>
            <a:off x="0" y="0"/>
            <a:ext cx="9156032" cy="222584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0216"/>
          <a:stretch/>
        </p:blipFill>
        <p:spPr>
          <a:xfrm>
            <a:off x="0" y="0"/>
            <a:ext cx="9156032" cy="340493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5291"/>
          <a:stretch/>
        </p:blipFill>
        <p:spPr>
          <a:xfrm>
            <a:off x="0" y="0"/>
            <a:ext cx="9156032" cy="374182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1420"/>
          <a:stretch/>
        </p:blipFill>
        <p:spPr>
          <a:xfrm>
            <a:off x="0" y="0"/>
            <a:ext cx="9156032" cy="400651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6143"/>
          <a:stretch/>
        </p:blipFill>
        <p:spPr>
          <a:xfrm>
            <a:off x="0" y="0"/>
            <a:ext cx="9156032" cy="436746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312"/>
          <a:stretch/>
        </p:blipFill>
        <p:spPr>
          <a:xfrm>
            <a:off x="0" y="0"/>
            <a:ext cx="9156032" cy="674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44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Paragraaf 1.2 en 1.3</a:t>
            </a:r>
            <a:endParaRPr lang="nl-NL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9074" y="1792706"/>
            <a:ext cx="9312442" cy="4731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nl-NL" altLang="nl-NL" sz="2500" u="sng" dirty="0" smtClean="0"/>
              <a:t>Persoonlijke lening</a:t>
            </a:r>
            <a:r>
              <a:rPr lang="nl-NL" altLang="nl-NL" sz="2500" dirty="0" smtClean="0"/>
              <a:t> = een lening aan een consument voor de aanschaf van duurzame consumptiegoederen.</a:t>
            </a:r>
          </a:p>
          <a:p>
            <a:pPr>
              <a:buFont typeface="Wingdings" panose="05000000000000000000" pitchFamily="2" charset="2"/>
              <a:buNone/>
            </a:pPr>
            <a:r>
              <a:rPr lang="nl-NL" altLang="nl-NL" sz="2500" dirty="0" smtClean="0"/>
              <a:t>(de annuiteitenlening kan worden gebruikt als persoonlijke lening, maar kan ook andere vormen hebben).</a:t>
            </a:r>
          </a:p>
          <a:p>
            <a:pPr>
              <a:buFont typeface="Wingdings" panose="05000000000000000000" pitchFamily="2" charset="2"/>
              <a:buNone/>
            </a:pPr>
            <a:endParaRPr lang="nl-NL" altLang="nl-NL" sz="2500" dirty="0" smtClean="0"/>
          </a:p>
          <a:p>
            <a:pPr>
              <a:buFont typeface="Wingdings" panose="05000000000000000000" pitchFamily="2" charset="2"/>
              <a:buNone/>
            </a:pPr>
            <a:r>
              <a:rPr lang="nl-NL" altLang="nl-NL" sz="2500" u="sng" dirty="0" smtClean="0"/>
              <a:t>Doorlopend krediet</a:t>
            </a:r>
            <a:r>
              <a:rPr lang="nl-NL" altLang="nl-NL" sz="2500" dirty="0" smtClean="0"/>
              <a:t> = tot een bepaald bedrag mag maximaal geleend worden, alleen over het geleende bedrag wordt rente betaald, je mag onbeperkt aflossen, maar het hoeft niet</a:t>
            </a:r>
          </a:p>
          <a:p>
            <a:pPr>
              <a:buFont typeface="Wingdings" panose="05000000000000000000" pitchFamily="2" charset="2"/>
              <a:buNone/>
            </a:pPr>
            <a:r>
              <a:rPr lang="nl-NL" altLang="nl-NL" sz="2500" u="sng" dirty="0" smtClean="0"/>
              <a:t>Rekening-courantkrediet</a:t>
            </a:r>
            <a:r>
              <a:rPr lang="nl-NL" altLang="nl-NL" sz="2500" dirty="0" smtClean="0"/>
              <a:t> = zakelijke variant van doorlopend krediet</a:t>
            </a:r>
            <a:endParaRPr lang="nl-NL" altLang="nl-NL" sz="2500" u="sng" dirty="0" smtClean="0"/>
          </a:p>
        </p:txBody>
      </p:sp>
    </p:spTree>
    <p:extLst>
      <p:ext uri="{BB962C8B-B14F-4D97-AF65-F5344CB8AC3E}">
        <p14:creationId xmlns:p14="http://schemas.microsoft.com/office/powerpoint/2010/main" val="87931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1215189" y="264695"/>
            <a:ext cx="7519237" cy="137201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nl-NL" altLang="nl-NL" dirty="0" smtClean="0"/>
              <a:t>1.4 Huurkoop en koop op afbetaling (vaak duurder dan persoonlijke lening/doorlopend krediet.</a:t>
            </a:r>
            <a:br>
              <a:rPr lang="nl-NL" altLang="nl-NL" dirty="0" smtClean="0"/>
            </a:br>
            <a:endParaRPr lang="nl-NL" altLang="nl-NL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950495" y="1913020"/>
            <a:ext cx="9393656" cy="4684629"/>
          </a:xfrm>
        </p:spPr>
        <p:txBody>
          <a:bodyPr>
            <a:noAutofit/>
          </a:bodyPr>
          <a:lstStyle/>
          <a:p>
            <a:pPr marL="533400" indent="-533400">
              <a:lnSpc>
                <a:spcPct val="60000"/>
              </a:lnSpc>
              <a:buNone/>
            </a:pPr>
            <a:r>
              <a:rPr lang="nl-NL" altLang="nl-NL" sz="2500" u="sng" dirty="0"/>
              <a:t>Kopen op afbetaling:</a:t>
            </a:r>
            <a:endParaRPr lang="nl-NL" altLang="nl-NL" sz="2500" dirty="0"/>
          </a:p>
          <a:p>
            <a:pPr marL="533400" indent="-533400">
              <a:lnSpc>
                <a:spcPct val="60000"/>
              </a:lnSpc>
              <a:buFont typeface="Wingdings" panose="05000000000000000000" pitchFamily="2" charset="2"/>
              <a:buAutoNum type="arabicPeriod"/>
            </a:pPr>
            <a:r>
              <a:rPr lang="nl-NL" altLang="nl-NL" sz="2500" dirty="0"/>
              <a:t>Goed wordt gekocht</a:t>
            </a:r>
          </a:p>
          <a:p>
            <a:pPr marL="533400" indent="-533400">
              <a:lnSpc>
                <a:spcPct val="60000"/>
              </a:lnSpc>
              <a:buFont typeface="Wingdings" panose="05000000000000000000" pitchFamily="2" charset="2"/>
              <a:buAutoNum type="arabicPeriod"/>
            </a:pPr>
            <a:r>
              <a:rPr lang="nl-NL" altLang="nl-NL" sz="2500" dirty="0"/>
              <a:t>Goed wordt geleverd na aanbetaling</a:t>
            </a:r>
          </a:p>
          <a:p>
            <a:pPr marL="533400" indent="-533400">
              <a:lnSpc>
                <a:spcPct val="60000"/>
              </a:lnSpc>
              <a:buFont typeface="Wingdings" panose="05000000000000000000" pitchFamily="2" charset="2"/>
              <a:buAutoNum type="arabicPeriod"/>
            </a:pPr>
            <a:r>
              <a:rPr lang="nl-NL" altLang="nl-NL" sz="2500" dirty="0"/>
              <a:t>Restbedrag wordt in termijnen betaald</a:t>
            </a:r>
          </a:p>
          <a:p>
            <a:pPr marL="533400" indent="-533400">
              <a:lnSpc>
                <a:spcPct val="60000"/>
              </a:lnSpc>
              <a:buFont typeface="Wingdings" panose="05000000000000000000" pitchFamily="2" charset="2"/>
              <a:buAutoNum type="arabicPeriod"/>
            </a:pPr>
            <a:r>
              <a:rPr lang="nl-NL" altLang="nl-NL" sz="2500" dirty="0"/>
              <a:t>Koper is gelijk eigenaar</a:t>
            </a:r>
          </a:p>
          <a:p>
            <a:pPr marL="533400" indent="-533400">
              <a:lnSpc>
                <a:spcPct val="60000"/>
              </a:lnSpc>
              <a:buNone/>
            </a:pPr>
            <a:endParaRPr lang="nl-NL" altLang="nl-NL" sz="2500" u="sng" dirty="0"/>
          </a:p>
          <a:p>
            <a:pPr marL="533400" indent="-533400">
              <a:lnSpc>
                <a:spcPct val="60000"/>
              </a:lnSpc>
              <a:buNone/>
            </a:pPr>
            <a:r>
              <a:rPr lang="nl-NL" altLang="nl-NL" sz="2500" u="sng" dirty="0"/>
              <a:t>Huurkoop</a:t>
            </a:r>
            <a:r>
              <a:rPr lang="nl-NL" altLang="nl-NL" sz="2500" dirty="0"/>
              <a:t>:</a:t>
            </a:r>
          </a:p>
          <a:p>
            <a:pPr marL="533400" indent="-533400">
              <a:lnSpc>
                <a:spcPct val="60000"/>
              </a:lnSpc>
              <a:buFont typeface="Wingdings" panose="05000000000000000000" pitchFamily="2" charset="2"/>
              <a:buAutoNum type="arabicPeriod"/>
            </a:pPr>
            <a:r>
              <a:rPr lang="nl-NL" altLang="nl-NL" sz="2500" dirty="0"/>
              <a:t>Goed wordt gekocht</a:t>
            </a:r>
          </a:p>
          <a:p>
            <a:pPr marL="533400" indent="-533400">
              <a:lnSpc>
                <a:spcPct val="60000"/>
              </a:lnSpc>
              <a:buFont typeface="Wingdings" panose="05000000000000000000" pitchFamily="2" charset="2"/>
              <a:buAutoNum type="arabicPeriod"/>
            </a:pPr>
            <a:r>
              <a:rPr lang="nl-NL" altLang="nl-NL" sz="2500" dirty="0"/>
              <a:t>Goed wordt geleverd na aanbetaling</a:t>
            </a:r>
          </a:p>
          <a:p>
            <a:pPr marL="533400" indent="-533400">
              <a:lnSpc>
                <a:spcPct val="60000"/>
              </a:lnSpc>
              <a:buFont typeface="Wingdings" panose="05000000000000000000" pitchFamily="2" charset="2"/>
              <a:buAutoNum type="arabicPeriod"/>
            </a:pPr>
            <a:r>
              <a:rPr lang="nl-NL" altLang="nl-NL" sz="2500" dirty="0"/>
              <a:t>Restbedrag wordt in termijnen betaald</a:t>
            </a:r>
          </a:p>
          <a:p>
            <a:pPr marL="533400" indent="-533400">
              <a:lnSpc>
                <a:spcPct val="60000"/>
              </a:lnSpc>
              <a:buFont typeface="Wingdings" panose="05000000000000000000" pitchFamily="2" charset="2"/>
              <a:buAutoNum type="arabicPeriod"/>
            </a:pPr>
            <a:r>
              <a:rPr lang="nl-NL" altLang="nl-NL" sz="2500" dirty="0"/>
              <a:t>Koper is pas eigenaar na betaling laatste termijn</a:t>
            </a:r>
          </a:p>
          <a:p>
            <a:pPr marL="533400" indent="-533400">
              <a:lnSpc>
                <a:spcPct val="60000"/>
              </a:lnSpc>
              <a:buFont typeface="Wingdings" panose="05000000000000000000" pitchFamily="2" charset="2"/>
              <a:buAutoNum type="arabicPeriod"/>
            </a:pPr>
            <a:endParaRPr lang="nl-NL" altLang="nl-NL" sz="2500" dirty="0"/>
          </a:p>
          <a:p>
            <a:pPr marL="533400" indent="-533400">
              <a:lnSpc>
                <a:spcPct val="60000"/>
              </a:lnSpc>
              <a:buNone/>
            </a:pPr>
            <a:r>
              <a:rPr lang="nl-NL" altLang="nl-NL" sz="2500" dirty="0"/>
              <a:t>nadeel: het is een lening voor een bepaald goed, niet een vrij te besteden bedrag</a:t>
            </a:r>
          </a:p>
        </p:txBody>
      </p:sp>
    </p:spTree>
    <p:extLst>
      <p:ext uri="{BB962C8B-B14F-4D97-AF65-F5344CB8AC3E}">
        <p14:creationId xmlns:p14="http://schemas.microsoft.com/office/powerpoint/2010/main" val="250003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>
          <a:xfrm>
            <a:off x="2366213" y="205207"/>
            <a:ext cx="6345237" cy="709613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1.5 Hypothecaire lening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890337" y="1022685"/>
            <a:ext cx="9164889" cy="5501942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nl-NL" altLang="nl-NL" sz="2400" u="sng" dirty="0"/>
              <a:t>Kenmerken hypothecaire lening:</a:t>
            </a:r>
          </a:p>
          <a:p>
            <a:pPr eaLnBrk="1" hangingPunct="1">
              <a:lnSpc>
                <a:spcPct val="70000"/>
              </a:lnSpc>
              <a:buFontTx/>
              <a:buChar char="-"/>
            </a:pPr>
            <a:r>
              <a:rPr lang="nl-NL" altLang="nl-NL" sz="2400" dirty="0"/>
              <a:t>Onroerend goed = onderpand</a:t>
            </a:r>
          </a:p>
          <a:p>
            <a:pPr eaLnBrk="1" hangingPunct="1">
              <a:lnSpc>
                <a:spcPct val="70000"/>
              </a:lnSpc>
              <a:buFontTx/>
              <a:buChar char="-"/>
            </a:pPr>
            <a:r>
              <a:rPr lang="nl-NL" altLang="nl-NL" sz="2400" dirty="0"/>
              <a:t>Hypotheekgever = eigenaar pand = geldnemer</a:t>
            </a:r>
          </a:p>
          <a:p>
            <a:pPr eaLnBrk="1" hangingPunct="1">
              <a:lnSpc>
                <a:spcPct val="70000"/>
              </a:lnSpc>
              <a:buFontTx/>
              <a:buChar char="-"/>
            </a:pPr>
            <a:r>
              <a:rPr lang="nl-NL" altLang="nl-NL" sz="2400" dirty="0"/>
              <a:t>Hypotheeknemer = bank = geldgever</a:t>
            </a:r>
          </a:p>
          <a:p>
            <a:pPr eaLnBrk="1" hangingPunct="1">
              <a:lnSpc>
                <a:spcPct val="70000"/>
              </a:lnSpc>
              <a:buFontTx/>
              <a:buChar char="-"/>
            </a:pPr>
            <a:r>
              <a:rPr lang="nl-NL" altLang="nl-NL" sz="2400" dirty="0"/>
              <a:t>Hypotheekakte: looptijd, rentepercentage, vaste rente periode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nl-NL" altLang="nl-NL" sz="2400" dirty="0"/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nl-NL" altLang="nl-NL" sz="2400" u="sng" dirty="0"/>
              <a:t>Soorten hypotheken:</a:t>
            </a:r>
          </a:p>
          <a:p>
            <a:pPr eaLnBrk="1" hangingPunct="1">
              <a:lnSpc>
                <a:spcPct val="70000"/>
              </a:lnSpc>
              <a:buFontTx/>
              <a:buChar char="-"/>
            </a:pPr>
            <a:r>
              <a:rPr lang="nl-NL" altLang="nl-NL" sz="2400" dirty="0"/>
              <a:t>Lineaire hypotheek</a:t>
            </a:r>
          </a:p>
          <a:p>
            <a:pPr eaLnBrk="1" hangingPunct="1">
              <a:lnSpc>
                <a:spcPct val="70000"/>
              </a:lnSpc>
              <a:buFontTx/>
              <a:buChar char="-"/>
            </a:pPr>
            <a:r>
              <a:rPr lang="nl-NL" altLang="nl-NL" sz="2400" dirty="0"/>
              <a:t>Spaarhypotheek</a:t>
            </a:r>
          </a:p>
          <a:p>
            <a:pPr eaLnBrk="1" hangingPunct="1">
              <a:lnSpc>
                <a:spcPct val="70000"/>
              </a:lnSpc>
              <a:buFontTx/>
              <a:buChar char="-"/>
            </a:pPr>
            <a:r>
              <a:rPr lang="nl-NL" altLang="nl-NL" sz="2400" dirty="0"/>
              <a:t>Annuïteitenhypotheek</a:t>
            </a:r>
          </a:p>
          <a:p>
            <a:pPr eaLnBrk="1" hangingPunct="1">
              <a:lnSpc>
                <a:spcPct val="70000"/>
              </a:lnSpc>
              <a:buFontTx/>
              <a:buChar char="-"/>
            </a:pPr>
            <a:endParaRPr lang="nl-NL" altLang="nl-NL" sz="2400" dirty="0"/>
          </a:p>
        </p:txBody>
      </p:sp>
    </p:spTree>
    <p:extLst>
      <p:ext uri="{BB962C8B-B14F-4D97-AF65-F5344CB8AC3E}">
        <p14:creationId xmlns:p14="http://schemas.microsoft.com/office/powerpoint/2010/main" val="38506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>
          <a:xfrm>
            <a:off x="2093495" y="312821"/>
            <a:ext cx="6640931" cy="1323893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1.5 Lineaire hypotheek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093495" y="1070811"/>
            <a:ext cx="7961731" cy="5453815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nl-NL" altLang="nl-NL" sz="2400" dirty="0"/>
              <a:t>Aflossing = vast bedrag</a:t>
            </a:r>
          </a:p>
          <a:p>
            <a:pPr eaLnBrk="1" hangingPunct="1">
              <a:buFontTx/>
              <a:buChar char="-"/>
            </a:pPr>
            <a:r>
              <a:rPr lang="nl-NL" altLang="nl-NL" sz="2400" dirty="0"/>
              <a:t>Rente over restbedrag</a:t>
            </a:r>
          </a:p>
          <a:p>
            <a:pPr eaLnBrk="1" hangingPunct="1">
              <a:buFontTx/>
              <a:buChar char="-"/>
            </a:pPr>
            <a:r>
              <a:rPr lang="nl-NL" altLang="nl-NL" sz="2400" dirty="0"/>
              <a:t>Lasten = rente + aflossing</a:t>
            </a:r>
          </a:p>
          <a:p>
            <a:pPr eaLnBrk="1" hangingPunct="1">
              <a:buFontTx/>
              <a:buChar char="-"/>
            </a:pPr>
            <a:r>
              <a:rPr lang="nl-NL" altLang="nl-NL" sz="2400" dirty="0"/>
              <a:t>Kosten = rente</a:t>
            </a:r>
          </a:p>
          <a:p>
            <a:pPr eaLnBrk="1" hangingPunct="1">
              <a:buFontTx/>
              <a:buNone/>
            </a:pPr>
            <a:r>
              <a:rPr lang="nl-NL" altLang="nl-NL" sz="2400" dirty="0"/>
              <a:t>		Lasten:				</a:t>
            </a:r>
            <a:r>
              <a:rPr lang="nl-NL" altLang="nl-NL" sz="2400" dirty="0" smtClean="0"/>
              <a:t>			Schuldverloop</a:t>
            </a:r>
            <a:r>
              <a:rPr lang="nl-NL" altLang="nl-NL" sz="2400" dirty="0"/>
              <a:t>: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2424114" y="4868863"/>
            <a:ext cx="71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495550" y="5805488"/>
            <a:ext cx="3240088" cy="792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/>
              <a:t>Aflossing</a:t>
            </a: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2495550" y="4437064"/>
            <a:ext cx="3240088" cy="1368425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/>
              <a:t>Rente</a:t>
            </a:r>
          </a:p>
        </p:txBody>
      </p:sp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6959600" y="4940301"/>
            <a:ext cx="3240088" cy="1368425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/>
              <a:t>Schuld</a:t>
            </a:r>
          </a:p>
        </p:txBody>
      </p:sp>
    </p:spTree>
    <p:extLst>
      <p:ext uri="{BB962C8B-B14F-4D97-AF65-F5344CB8AC3E}">
        <p14:creationId xmlns:p14="http://schemas.microsoft.com/office/powerpoint/2010/main" val="3238079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  <p:bldP spid="22533" grpId="0" animBg="1"/>
      <p:bldP spid="22534" grpId="0" animBg="1"/>
      <p:bldP spid="225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>
          <a:xfrm>
            <a:off x="2394284" y="84221"/>
            <a:ext cx="6340142" cy="1552493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1.5 Spaarhypotheek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2394284" y="1191126"/>
            <a:ext cx="7805405" cy="519062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nl-NL" altLang="nl-NL" sz="2400" dirty="0"/>
              <a:t>Geen aflossing gedurende looptijd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nl-NL" altLang="nl-NL" sz="2400" dirty="0"/>
              <a:t>Rente over totale bedrag gedurende hele looptijd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nl-NL" altLang="nl-NL" sz="2400" dirty="0"/>
              <a:t>Maximale fiscale aftrek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nl-NL" altLang="nl-NL" sz="2400" dirty="0"/>
              <a:t>Premie = spaarpremie + overlijdenrisicoverzekering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nl-NL" altLang="nl-NL" sz="2400" dirty="0"/>
              <a:t>Aflossing einde periode in 1 keer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nl-NL" altLang="nl-NL" sz="2400" dirty="0"/>
              <a:t>		Lasten:							Schuldverloop: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nl-NL" altLang="nl-NL" dirty="0" smtClean="0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711450" y="4724400"/>
            <a:ext cx="3240088" cy="1657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/>
              <a:t>Rente</a:t>
            </a:r>
          </a:p>
          <a:p>
            <a:pPr algn="ctr" eaLnBrk="1" hangingPunct="1"/>
            <a:endParaRPr lang="nl-NL" altLang="nl-NL"/>
          </a:p>
          <a:p>
            <a:pPr algn="ctr" eaLnBrk="1" hangingPunct="1"/>
            <a:r>
              <a:rPr lang="nl-NL" altLang="nl-NL"/>
              <a:t>Premie overlijdensrisico</a:t>
            </a:r>
          </a:p>
          <a:p>
            <a:pPr algn="ctr" eaLnBrk="1" hangingPunct="1"/>
            <a:endParaRPr lang="nl-NL" altLang="nl-NL"/>
          </a:p>
          <a:p>
            <a:pPr algn="ctr" eaLnBrk="1" hangingPunct="1"/>
            <a:r>
              <a:rPr lang="nl-NL" altLang="nl-NL"/>
              <a:t>Spaarpremie</a:t>
            </a: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2711450" y="5876925"/>
            <a:ext cx="3240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2711450" y="5373688"/>
            <a:ext cx="3240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527800" y="5084764"/>
            <a:ext cx="3240088" cy="1296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/>
              <a:t>Schuld</a:t>
            </a:r>
          </a:p>
        </p:txBody>
      </p:sp>
    </p:spTree>
    <p:extLst>
      <p:ext uri="{BB962C8B-B14F-4D97-AF65-F5344CB8AC3E}">
        <p14:creationId xmlns:p14="http://schemas.microsoft.com/office/powerpoint/2010/main" val="147290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  <p:bldP spid="23556" grpId="0" animBg="1"/>
      <p:bldP spid="23557" grpId="0" animBg="1"/>
      <p:bldP spid="23558" grpId="0" animBg="1"/>
      <p:bldP spid="2355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>
          <a:xfrm>
            <a:off x="2389189" y="927101"/>
            <a:ext cx="6345237" cy="709613"/>
          </a:xfrm>
        </p:spPr>
        <p:txBody>
          <a:bodyPr/>
          <a:lstStyle/>
          <a:p>
            <a:pPr eaLnBrk="1" hangingPunct="1"/>
            <a:r>
              <a:rPr lang="nl-NL" altLang="nl-NL" smtClean="0"/>
              <a:t>1.5 Annuïteitenhypotheek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852863" y="1804737"/>
            <a:ext cx="8815138" cy="4719889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nl-NL" altLang="nl-NL" sz="2400" dirty="0"/>
              <a:t>Annuïteit = rente + aflossing = gelijk bedrag elke periode</a:t>
            </a:r>
          </a:p>
          <a:p>
            <a:pPr eaLnBrk="1" hangingPunct="1">
              <a:buFontTx/>
              <a:buChar char="-"/>
            </a:pPr>
            <a:r>
              <a:rPr lang="nl-NL" altLang="nl-NL" sz="2400" dirty="0"/>
              <a:t>Eerste jaren meer rente dan aflossing, daarna andersom</a:t>
            </a:r>
          </a:p>
          <a:p>
            <a:pPr eaLnBrk="1" hangingPunct="1">
              <a:buFontTx/>
              <a:buChar char="-"/>
            </a:pPr>
            <a:r>
              <a:rPr lang="nl-NL" altLang="nl-NL" sz="2400" dirty="0"/>
              <a:t>Vaste maandlasten</a:t>
            </a:r>
          </a:p>
          <a:p>
            <a:pPr eaLnBrk="1" hangingPunct="1">
              <a:buFontTx/>
              <a:buNone/>
            </a:pPr>
            <a:r>
              <a:rPr lang="nl-NL" altLang="nl-NL" sz="2400" dirty="0"/>
              <a:t>		Lasten:				</a:t>
            </a:r>
            <a:r>
              <a:rPr lang="nl-NL" altLang="nl-NL" sz="2400" dirty="0" smtClean="0"/>
              <a:t>				Schuldverloop</a:t>
            </a:r>
            <a:r>
              <a:rPr lang="nl-NL" altLang="nl-NL" sz="2400" dirty="0"/>
              <a:t>:</a:t>
            </a:r>
          </a:p>
          <a:p>
            <a:pPr eaLnBrk="1" hangingPunct="1">
              <a:buFontTx/>
              <a:buNone/>
            </a:pPr>
            <a:endParaRPr lang="nl-NL" altLang="nl-NL" dirty="0" smtClean="0"/>
          </a:p>
          <a:p>
            <a:pPr eaLnBrk="1" hangingPunct="1">
              <a:buFontTx/>
              <a:buChar char="-"/>
            </a:pPr>
            <a:endParaRPr lang="nl-NL" altLang="nl-NL" dirty="0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173289" y="4652963"/>
            <a:ext cx="3240087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/>
              <a:t>		Aflossing</a:t>
            </a:r>
          </a:p>
          <a:p>
            <a:pPr eaLnBrk="1" hangingPunct="1"/>
            <a:endParaRPr lang="nl-NL" altLang="nl-NL"/>
          </a:p>
          <a:p>
            <a:pPr eaLnBrk="1" hangingPunct="1"/>
            <a:endParaRPr lang="nl-NL" altLang="nl-NL"/>
          </a:p>
          <a:p>
            <a:pPr eaLnBrk="1" hangingPunct="1"/>
            <a:r>
              <a:rPr lang="nl-NL" altLang="nl-NL"/>
              <a:t>Interest</a:t>
            </a:r>
          </a:p>
        </p:txBody>
      </p:sp>
      <p:sp>
        <p:nvSpPr>
          <p:cNvPr id="24581" name="Freeform 5"/>
          <p:cNvSpPr>
            <a:spLocks/>
          </p:cNvSpPr>
          <p:nvPr/>
        </p:nvSpPr>
        <p:spPr bwMode="auto">
          <a:xfrm>
            <a:off x="2173289" y="4905376"/>
            <a:ext cx="3240087" cy="1031875"/>
          </a:xfrm>
          <a:custGeom>
            <a:avLst/>
            <a:gdLst>
              <a:gd name="T0" fmla="*/ 0 w 2041"/>
              <a:gd name="T1" fmla="*/ 2147483646 h 650"/>
              <a:gd name="T2" fmla="*/ 2147483646 w 2041"/>
              <a:gd name="T3" fmla="*/ 2147483646 h 650"/>
              <a:gd name="T4" fmla="*/ 2147483646 w 2041"/>
              <a:gd name="T5" fmla="*/ 2147483646 h 650"/>
              <a:gd name="T6" fmla="*/ 2147483646 w 2041"/>
              <a:gd name="T7" fmla="*/ 2147483646 h 650"/>
              <a:gd name="T8" fmla="*/ 2147483646 w 2041"/>
              <a:gd name="T9" fmla="*/ 2147483646 h 6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1"/>
              <a:gd name="T16" fmla="*/ 0 h 650"/>
              <a:gd name="T17" fmla="*/ 2041 w 2041"/>
              <a:gd name="T18" fmla="*/ 650 h 6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1" h="650">
                <a:moveTo>
                  <a:pt x="0" y="15"/>
                </a:moveTo>
                <a:cubicBezTo>
                  <a:pt x="53" y="7"/>
                  <a:pt x="106" y="0"/>
                  <a:pt x="272" y="15"/>
                </a:cubicBezTo>
                <a:cubicBezTo>
                  <a:pt x="438" y="30"/>
                  <a:pt x="771" y="61"/>
                  <a:pt x="998" y="106"/>
                </a:cubicBezTo>
                <a:cubicBezTo>
                  <a:pt x="1225" y="151"/>
                  <a:pt x="1459" y="196"/>
                  <a:pt x="1633" y="287"/>
                </a:cubicBezTo>
                <a:cubicBezTo>
                  <a:pt x="1807" y="378"/>
                  <a:pt x="1924" y="514"/>
                  <a:pt x="2041" y="6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6672263" y="4773614"/>
            <a:ext cx="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6672264" y="6043613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4584" name="Freeform 8"/>
          <p:cNvSpPr>
            <a:spLocks/>
          </p:cNvSpPr>
          <p:nvPr/>
        </p:nvSpPr>
        <p:spPr bwMode="auto">
          <a:xfrm>
            <a:off x="6672264" y="4773614"/>
            <a:ext cx="2447925" cy="1296987"/>
          </a:xfrm>
          <a:custGeom>
            <a:avLst/>
            <a:gdLst>
              <a:gd name="T0" fmla="*/ 0 w 1542"/>
              <a:gd name="T1" fmla="*/ 0 h 817"/>
              <a:gd name="T2" fmla="*/ 2147483646 w 1542"/>
              <a:gd name="T3" fmla="*/ 2147483646 h 817"/>
              <a:gd name="T4" fmla="*/ 2147483646 w 1542"/>
              <a:gd name="T5" fmla="*/ 2147483646 h 817"/>
              <a:gd name="T6" fmla="*/ 2147483646 w 1542"/>
              <a:gd name="T7" fmla="*/ 2147483646 h 817"/>
              <a:gd name="T8" fmla="*/ 2147483646 w 1542"/>
              <a:gd name="T9" fmla="*/ 2147483646 h 817"/>
              <a:gd name="T10" fmla="*/ 2147483646 w 1542"/>
              <a:gd name="T11" fmla="*/ 2147483646 h 81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42"/>
              <a:gd name="T19" fmla="*/ 0 h 817"/>
              <a:gd name="T20" fmla="*/ 1542 w 1542"/>
              <a:gd name="T21" fmla="*/ 817 h 81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42" h="817">
                <a:moveTo>
                  <a:pt x="0" y="0"/>
                </a:moveTo>
                <a:cubicBezTo>
                  <a:pt x="140" y="11"/>
                  <a:pt x="280" y="23"/>
                  <a:pt x="408" y="46"/>
                </a:cubicBezTo>
                <a:cubicBezTo>
                  <a:pt x="536" y="69"/>
                  <a:pt x="658" y="98"/>
                  <a:pt x="771" y="136"/>
                </a:cubicBezTo>
                <a:cubicBezTo>
                  <a:pt x="884" y="174"/>
                  <a:pt x="982" y="213"/>
                  <a:pt x="1088" y="273"/>
                </a:cubicBezTo>
                <a:cubicBezTo>
                  <a:pt x="1194" y="333"/>
                  <a:pt x="1330" y="408"/>
                  <a:pt x="1406" y="499"/>
                </a:cubicBezTo>
                <a:cubicBezTo>
                  <a:pt x="1482" y="590"/>
                  <a:pt x="1519" y="764"/>
                  <a:pt x="1542" y="8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462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  <p:bldP spid="24580" grpId="0" animBg="1"/>
      <p:bldP spid="2458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4853" y="421105"/>
            <a:ext cx="8949149" cy="5620258"/>
          </a:xfrm>
        </p:spPr>
        <p:txBody>
          <a:bodyPr>
            <a:noAutofit/>
          </a:bodyPr>
          <a:lstStyle/>
          <a:p>
            <a:r>
              <a:rPr lang="nl-NL" sz="2200" dirty="0" smtClean="0"/>
              <a:t>Je betaald over je inkomen belasting, de hypothecaire rente die je betaald mag je van je inkomen aftrekken waardoor je dus over minder belasting betaald.</a:t>
            </a:r>
          </a:p>
          <a:p>
            <a:r>
              <a:rPr lang="nl-NL" sz="2200" dirty="0" smtClean="0"/>
              <a:t>Voorbeeld: stel ik verdien 80.000 euro, zonder hypothecaire lening betaal ik over die 80.000 euro belasting.</a:t>
            </a:r>
          </a:p>
          <a:p>
            <a:r>
              <a:rPr lang="nl-NL" sz="2200" dirty="0" smtClean="0"/>
              <a:t>Stel ik heb een hypothecaire lening waar je 5.000 euro rente over betaal.</a:t>
            </a:r>
          </a:p>
          <a:p>
            <a:r>
              <a:rPr lang="nl-NL" sz="2200" dirty="0" smtClean="0"/>
              <a:t>Dan hoef ik over 80.000 – 5.000 = 75.000 euro nog maar belasting te betalen.</a:t>
            </a:r>
          </a:p>
          <a:p>
            <a:r>
              <a:rPr lang="nl-NL" sz="2200" dirty="0" smtClean="0"/>
              <a:t>Het belastingvoordeel = wat ik eerst aan belasting betaalde – wat ik nu aan belasting betaal wanneer ik de rente eraf heb gehaald.</a:t>
            </a:r>
          </a:p>
          <a:p>
            <a:r>
              <a:rPr lang="nl-NL" sz="2200" dirty="0" smtClean="0"/>
              <a:t>Stel bij 80.000 euro betaalde je 6000 belasting</a:t>
            </a:r>
          </a:p>
          <a:p>
            <a:r>
              <a:rPr lang="nl-NL" sz="2200" dirty="0" smtClean="0"/>
              <a:t>Bij 75.000 euro betaal je 5500 belasting</a:t>
            </a:r>
          </a:p>
          <a:p>
            <a:r>
              <a:rPr lang="nl-NL" sz="2200" dirty="0" smtClean="0"/>
              <a:t>Dan is je belastingvoordeel 6000-5500 = 500 euro.</a:t>
            </a:r>
          </a:p>
          <a:p>
            <a:endParaRPr lang="nl-NL" sz="2200" dirty="0" smtClean="0"/>
          </a:p>
          <a:p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10135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284</TotalTime>
  <Words>805</Words>
  <Application>Microsoft Office PowerPoint</Application>
  <PresentationFormat>Breedbeeld</PresentationFormat>
  <Paragraphs>159</Paragraphs>
  <Slides>23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28" baseType="lpstr">
      <vt:lpstr>Arial</vt:lpstr>
      <vt:lpstr>Trebuchet MS</vt:lpstr>
      <vt:lpstr>Wingdings</vt:lpstr>
      <vt:lpstr>Wingdings 3</vt:lpstr>
      <vt:lpstr>Facet</vt:lpstr>
      <vt:lpstr>Welkom havo 4.</vt:lpstr>
      <vt:lpstr>Agenda:</vt:lpstr>
      <vt:lpstr>Paragraaf 1.2 en 1.3</vt:lpstr>
      <vt:lpstr>1.4 Huurkoop en koop op afbetaling (vaak duurder dan persoonlijke lening/doorlopend krediet. </vt:lpstr>
      <vt:lpstr>1.5 Hypothecaire lening</vt:lpstr>
      <vt:lpstr>1.5 Lineaire hypotheek</vt:lpstr>
      <vt:lpstr>1.5 Spaarhypotheek</vt:lpstr>
      <vt:lpstr>1.5 Annuïteitenhypotheek</vt:lpstr>
      <vt:lpstr>PowerPoint-presentatie</vt:lpstr>
      <vt:lpstr>1.6 Enkelvoudige interest</vt:lpstr>
      <vt:lpstr>PowerPoint-presentatie</vt:lpstr>
      <vt:lpstr>1.7 Eindwaarde Samengestelde interest</vt:lpstr>
      <vt:lpstr>Maak opgave 18 en 19</vt:lpstr>
      <vt:lpstr>PowerPoint-presentatie</vt:lpstr>
      <vt:lpstr>1.7 Eindwaarde Samengestelde interest</vt:lpstr>
      <vt:lpstr>Maak opgave 20</vt:lpstr>
      <vt:lpstr>PowerPoint-presentatie</vt:lpstr>
      <vt:lpstr>Waar worden de meeste fouten gemaakt?</vt:lpstr>
      <vt:lpstr>Maak opgave 21</vt:lpstr>
      <vt:lpstr>PowerPoint-presentatie</vt:lpstr>
      <vt:lpstr>Maak opgave 22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45</cp:revision>
  <dcterms:created xsi:type="dcterms:W3CDTF">2017-08-27T09:00:36Z</dcterms:created>
  <dcterms:modified xsi:type="dcterms:W3CDTF">2017-09-12T08:03:19Z</dcterms:modified>
</cp:coreProperties>
</file>